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0" r:id="rId4"/>
    <p:sldId id="261" r:id="rId5"/>
    <p:sldId id="275" r:id="rId6"/>
    <p:sldId id="279" r:id="rId7"/>
    <p:sldId id="280" r:id="rId8"/>
    <p:sldId id="286" r:id="rId9"/>
    <p:sldId id="287" r:id="rId10"/>
    <p:sldId id="284" r:id="rId11"/>
    <p:sldId id="282" r:id="rId12"/>
    <p:sldId id="283" r:id="rId13"/>
    <p:sldId id="285" r:id="rId14"/>
    <p:sldId id="289" r:id="rId15"/>
    <p:sldId id="290" r:id="rId16"/>
    <p:sldId id="288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1571-336B-4B47-B27E-18145AEF7C6A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FC09-5BEC-4293-8375-CCEDAB0425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2790088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3755-8EE5-41C7-B0EC-8FA846600B4C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CA17-3DD8-493E-A527-EA69C294A7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859494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8558-4000-4FC9-8F12-454FE37E4E40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C70E-0FDD-44E0-8F23-B3BF56CB57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9103804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43733-07EE-4858-ABAD-AEECEC583187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6213-4994-40AA-9FEE-5BAF170DC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112789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FEAE-B517-4976-9A26-728496D660E6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9C572-6DA5-4EFB-B9F3-EFE6D191E0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321572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A5FFC-AA6C-4E75-843E-400598C271BD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FAAE-A447-4401-BCA0-CDC77AE6E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249054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50392-C32F-4AA0-8D02-1736FFC13B5D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63F3-2873-40CD-84AF-FDFBBA84D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40461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5623-9948-4D64-A232-88AD47E5C908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0551-1BA1-45F6-8FB9-F6E0A08D08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4284452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36B5-1447-4314-9F56-4C7492AC2018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3E76-C623-4059-B6F4-56801FB642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910318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D90AC-9563-4664-A367-B6EB6AE844EC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A712-D48A-43AB-B961-0078AE720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5300140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BDE92-9FD2-4DF3-A9DA-7450F93EDC0E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B95893-FFD0-4312-914A-4BA0E7CB53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722685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59C916-50FE-4102-A764-8CE98BEE5664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006CC491-BD3C-4CCD-AF55-9889B3E928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9" r:id="rId9"/>
    <p:sldLayoutId id="2147484077" r:id="rId10"/>
    <p:sldLayoutId id="2147484078" r:id="rId11"/>
  </p:sldLayoutIdLst>
  <p:transition spd="slow">
    <p:split orient="vert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009650" y="1000125"/>
            <a:ext cx="7777163" cy="2500313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cs typeface="Trebuchet MS" panose="020B0603020202020204" pitchFamily="34" charset="0"/>
              </a:rPr>
              <a:t/>
            </a:r>
            <a:br>
              <a:rPr lang="ru-RU" altLang="ru-RU" sz="3200" dirty="0" smtClean="0">
                <a:cs typeface="Trebuchet MS" panose="020B0603020202020204" pitchFamily="34" charset="0"/>
              </a:rPr>
            </a:br>
            <a:r>
              <a:rPr lang="ru-RU" altLang="ru-RU" sz="3200" dirty="0" smtClean="0">
                <a:cs typeface="Trebuchet MS" panose="020B0603020202020204" pitchFamily="34" charset="0"/>
              </a:rPr>
              <a:t/>
            </a:r>
            <a:br>
              <a:rPr lang="ru-RU" altLang="ru-RU" sz="3200" dirty="0" smtClean="0">
                <a:cs typeface="Trebuchet MS" panose="020B0603020202020204" pitchFamily="34" charset="0"/>
              </a:rPr>
            </a:br>
            <a:r>
              <a:rPr lang="ru-RU" altLang="ru-RU" sz="3200" dirty="0" smtClean="0">
                <a:cs typeface="Trebuchet MS" panose="020B0603020202020204" pitchFamily="34" charset="0"/>
              </a:rPr>
              <a:t/>
            </a:r>
            <a:br>
              <a:rPr lang="ru-RU" altLang="ru-RU" sz="3200" dirty="0" smtClean="0">
                <a:cs typeface="Trebuchet MS" panose="020B0603020202020204" pitchFamily="34" charset="0"/>
              </a:rPr>
            </a:br>
            <a:r>
              <a:rPr lang="ru-RU" altLang="ru-RU" sz="4400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  <a:t>Экологическое воспитание  </a:t>
            </a:r>
            <a:br>
              <a:rPr lang="ru-RU" altLang="ru-RU" sz="4400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</a:br>
            <a:r>
              <a:rPr lang="ru-RU" altLang="ru-RU" sz="4400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  <a:t>в начальной школе</a:t>
            </a:r>
            <a:r>
              <a:rPr lang="ru-RU" altLang="ru-RU" sz="4400" dirty="0" smtClean="0">
                <a:latin typeface="Calibri" panose="020F0502020204030204" pitchFamily="34" charset="0"/>
                <a:cs typeface="Trebuchet MS" panose="020B0603020202020204" pitchFamily="34" charset="0"/>
              </a:rPr>
              <a:t/>
            </a:r>
            <a:br>
              <a:rPr lang="ru-RU" altLang="ru-RU" sz="4400" dirty="0" smtClean="0">
                <a:latin typeface="Calibri" panose="020F0502020204030204" pitchFamily="34" charset="0"/>
                <a:cs typeface="Trebuchet MS" panose="020B0603020202020204" pitchFamily="34" charset="0"/>
              </a:rPr>
            </a:br>
            <a:endParaRPr lang="ru-RU" altLang="ru-RU" sz="4400" dirty="0" smtClean="0">
              <a:latin typeface="Calibri" panose="020F0502020204030204" pitchFamily="34" charset="0"/>
              <a:cs typeface="Trebuchet MS" panose="020B0603020202020204" pitchFamily="34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5" y="2997200"/>
            <a:ext cx="4286250" cy="32893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Подготовила: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Москвичева Татьяна Андреевна, учитель первой квалификационной категории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МОУ «</a:t>
            </a:r>
            <a:r>
              <a:rPr lang="ru-RU" altLang="ru-RU" sz="220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Бычковский</a:t>
            </a:r>
            <a:r>
              <a:rPr lang="ru-RU" altLang="ru-RU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комплекс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средняя школа – детский сад </a:t>
            </a:r>
            <a:r>
              <a:rPr lang="ru-RU" altLang="ru-RU" sz="220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Григориопольского</a:t>
            </a:r>
            <a:r>
              <a:rPr lang="ru-RU" altLang="ru-RU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района»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2212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3087687"/>
            <a:ext cx="4895850" cy="3673475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7"/>
          <p:cNvSpPr>
            <a:spLocks noGrp="1"/>
          </p:cNvSpPr>
          <p:nvPr>
            <p:ph type="title"/>
          </p:nvPr>
        </p:nvSpPr>
        <p:spPr>
          <a:xfrm>
            <a:off x="971550" y="333375"/>
            <a:ext cx="7116763" cy="1295400"/>
          </a:xfrm>
        </p:spPr>
        <p:txBody>
          <a:bodyPr/>
          <a:lstStyle/>
          <a:p>
            <a:pPr algn="ctr"/>
            <a:r>
              <a:rPr lang="ru-RU" altLang="ru-RU" sz="2400" b="1" i="1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cs typeface="Trebuchet MS" panose="020B0603020202020204" pitchFamily="34" charset="0"/>
              </a:rPr>
              <a:t>Особенности </a:t>
            </a:r>
            <a:br>
              <a:rPr lang="ru-RU" altLang="ru-RU" sz="2400" b="1" i="1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cs typeface="Trebuchet MS" panose="020B0603020202020204" pitchFamily="34" charset="0"/>
              </a:rPr>
            </a:br>
            <a:r>
              <a:rPr lang="ru-RU" altLang="ru-RU" sz="2400" b="1" i="1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cs typeface="Trebuchet MS" panose="020B0603020202020204" pitchFamily="34" charset="0"/>
              </a:rPr>
              <a:t>экологического воспитания </a:t>
            </a:r>
            <a:br>
              <a:rPr lang="ru-RU" altLang="ru-RU" sz="2400" b="1" i="1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cs typeface="Trebuchet MS" panose="020B0603020202020204" pitchFamily="34" charset="0"/>
              </a:rPr>
            </a:br>
            <a:r>
              <a:rPr lang="ru-RU" altLang="ru-RU" sz="2400" b="1" i="1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cs typeface="Trebuchet MS" panose="020B0603020202020204" pitchFamily="34" charset="0"/>
              </a:rPr>
              <a:t>детей младшего школьного возраста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971550" y="1916113"/>
            <a:ext cx="7116763" cy="3960812"/>
          </a:xfrm>
        </p:spPr>
        <p:txBody>
          <a:bodyPr/>
          <a:lstStyle/>
          <a:p>
            <a:pPr algn="ctr">
              <a:lnSpc>
                <a:spcPct val="150000"/>
              </a:lnSpc>
              <a:buFont typeface="Arial"/>
              <a:buChar char="•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Знания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о мире животных;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ctr">
              <a:lnSpc>
                <a:spcPct val="150000"/>
              </a:lnSpc>
              <a:buFont typeface="Arial"/>
              <a:buChar char="•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Знания о растительном мире;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ctr">
              <a:lnSpc>
                <a:spcPct val="150000"/>
              </a:lnSpc>
              <a:buFont typeface="Arial"/>
              <a:buChar char="•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Знания 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неживой и живой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природе;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ctr">
              <a:lnSpc>
                <a:spcPct val="150000"/>
              </a:lnSpc>
              <a:buFont typeface="Arial"/>
              <a:buChar char="•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Знания о временах года;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ctr">
              <a:lnSpc>
                <a:spcPct val="150000"/>
              </a:lnSpc>
              <a:buFont typeface="Arial"/>
              <a:buChar char="•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Бережное отношение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к миру природы;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>
              <a:defRPr/>
            </a:pPr>
            <a:endParaRPr lang="ru-RU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258888" y="404813"/>
            <a:ext cx="7118350" cy="863600"/>
          </a:xfrm>
          <a:effectLst>
            <a:glow rad="127000">
              <a:schemeClr val="bg1"/>
            </a:glow>
          </a:effectLst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cs typeface="Trebuchet MS" panose="020B0603020202020204" pitchFamily="34" charset="0"/>
              </a:rPr>
              <a:t>Условия организации работы с родителями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4213" y="1412875"/>
            <a:ext cx="7920037" cy="482441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Разработки содержания эмоционального общения детей с родителями в общественно-трудовых отношениях в рамках семьи, в условиях внеклассных мероприятий;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Создание эколого- развивающей среды в целях компетентности педагогов и родителей в данном вопросе;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Методического обеспечения, включающего планы работы и конспекты мероприятий по приобщению к природе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altLang="ru-RU" smtClean="0">
              <a:solidFill>
                <a:srgbClr val="334116"/>
              </a:solidFill>
              <a:cs typeface="Trebuchet MS" panose="020B0603020202020204" pitchFamily="34" charset="0"/>
            </a:endParaRPr>
          </a:p>
        </p:txBody>
      </p:sp>
      <p:pic>
        <p:nvPicPr>
          <p:cNvPr id="15363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84163"/>
            <a:ext cx="4752975" cy="3721100"/>
          </a:xfrm>
        </p:spPr>
      </p:pic>
      <p:pic>
        <p:nvPicPr>
          <p:cNvPr id="1536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349500"/>
            <a:ext cx="47529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/>
          <a:lstStyle/>
          <a:p>
            <a:endParaRPr lang="ru-RU" altLang="ru-RU" smtClean="0">
              <a:cs typeface="Trebuchet MS" panose="020B0603020202020204" pitchFamily="34" charset="0"/>
            </a:endParaRPr>
          </a:p>
        </p:txBody>
      </p:sp>
      <p:pic>
        <p:nvPicPr>
          <p:cNvPr id="1638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63" y="1835150"/>
            <a:ext cx="4032250" cy="4679950"/>
          </a:xfrm>
        </p:spPr>
      </p:pic>
      <p:pic>
        <p:nvPicPr>
          <p:cNvPr id="1638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441325"/>
            <a:ext cx="4103687" cy="4211638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75724"/>
            <a:ext cx="3744416" cy="51853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00199"/>
            <a:ext cx="4536504" cy="3723977"/>
          </a:xfrm>
        </p:spPr>
      </p:pic>
    </p:spTree>
    <p:extLst>
      <p:ext uri="{BB962C8B-B14F-4D97-AF65-F5344CB8AC3E}">
        <p14:creationId xmlns:p14="http://schemas.microsoft.com/office/powerpoint/2010/main" val="1975602370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endParaRPr lang="ru-RU" altLang="ru-RU" smtClean="0">
              <a:cs typeface="Trebuchet MS" panose="020B0603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650" y="4776788"/>
            <a:ext cx="7116763" cy="8620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8379" r="5609" b="18172"/>
          <a:stretch>
            <a:fillRect/>
          </a:stretch>
        </p:blipFill>
        <p:spPr bwMode="auto">
          <a:xfrm>
            <a:off x="539552" y="714375"/>
            <a:ext cx="8136904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9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124700" cy="3538538"/>
          </a:xfrm>
        </p:spPr>
        <p:txBody>
          <a:bodyPr/>
          <a:lstStyle/>
          <a:p>
            <a:pPr algn="ctr"/>
            <a:r>
              <a:rPr lang="ru-RU" altLang="ru-RU" sz="4000" b="1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cs typeface="Trebuchet MS" panose="020B0603020202020204" pitchFamily="34" charset="0"/>
              </a:rPr>
              <a:t>Спасибо за внимание!</a:t>
            </a:r>
          </a:p>
        </p:txBody>
      </p:sp>
      <p:pic>
        <p:nvPicPr>
          <p:cNvPr id="17411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9063" y="3714750"/>
            <a:ext cx="4030662" cy="272415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ctrTitle"/>
          </p:nvPr>
        </p:nvSpPr>
        <p:spPr>
          <a:xfrm>
            <a:off x="1009650" y="333375"/>
            <a:ext cx="7116763" cy="1295400"/>
          </a:xfrm>
        </p:spPr>
        <p:txBody>
          <a:bodyPr/>
          <a:lstStyle/>
          <a:p>
            <a:pPr algn="ctr" eaLnBrk="1" hangingPunct="1"/>
            <a:r>
              <a:rPr lang="ru-RU" altLang="ru-RU" sz="3600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cs typeface="Trebuchet MS" panose="020B0603020202020204" pitchFamily="34" charset="0"/>
              </a:rPr>
              <a:t>Актуальность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2988" y="1844675"/>
            <a:ext cx="7118350" cy="48244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Катастрофическое ухудшение экологической обстановки стоит в ряду самых актуальных проблем современности.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Начальная школа является звеном системы непрерывного экологического образования, поэтому не случайно перед педагогами встает задача формирования у школьников основ культуры рационального природопользования.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100" name="Picture 4" descr="C:\Users\123\Downloads\5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4365625"/>
            <a:ext cx="12414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124301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ctrTitle"/>
          </p:nvPr>
        </p:nvSpPr>
        <p:spPr>
          <a:xfrm>
            <a:off x="1009650" y="333375"/>
            <a:ext cx="7116763" cy="935038"/>
          </a:xfrm>
          <a:effectLst>
            <a:glow rad="127000">
              <a:schemeClr val="bg1"/>
            </a:glow>
          </a:effectLst>
        </p:spPr>
        <p:txBody>
          <a:bodyPr/>
          <a:lstStyle/>
          <a:p>
            <a:pPr algn="ctr" eaLnBrk="1" hangingPunct="1"/>
            <a:r>
              <a:rPr lang="ru-RU" altLang="ru-RU" dirty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cs typeface="Trebuchet MS" panose="020B0603020202020204" pitchFamily="34" charset="0"/>
              </a:rPr>
              <a:t>Задачи: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6013" y="1628775"/>
            <a:ext cx="7527925" cy="489585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Учить детей правильно взаимодействовать с природой.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Формировать экологические знания и представления, развивать воображение, фантазию и логическое мышление.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Воспитывать уважение к труду сельских жителей; формировать понятие о себе как о жителе планета Земля, от которого зависит жизнь всего живого.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Учить заботиться о чистоте родного края, села, школьного двора, дома.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5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5273675"/>
          </a:xfrm>
        </p:spPr>
        <p:txBody>
          <a:bodyPr/>
          <a:lstStyle/>
          <a:p>
            <a:pPr algn="ctr" eaLnBrk="1" hangingPunct="1"/>
            <a:r>
              <a:rPr lang="ru-RU" altLang="ru-RU" sz="4000" u="sng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  <a:t>Цель экологического развития школьников </a:t>
            </a:r>
            <a:r>
              <a:rPr lang="ru-RU" altLang="ru-RU" sz="4000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  <a:t>- </a:t>
            </a:r>
            <a:br>
              <a:rPr lang="ru-RU" altLang="ru-RU" sz="4000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</a:br>
            <a:r>
              <a:rPr lang="ru-RU" altLang="ru-RU" sz="4000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  <a:t>формирование </a:t>
            </a:r>
            <a:br>
              <a:rPr lang="ru-RU" altLang="ru-RU" sz="4000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</a:br>
            <a:r>
              <a:rPr lang="ru-RU" altLang="ru-RU" sz="4000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  <a:t> экологических знаний, здорового образа жизни, мышления и поведения.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71550" y="765175"/>
            <a:ext cx="7124700" cy="5345113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cs typeface="Trebuchet MS" panose="020B0603020202020204" pitchFamily="34" charset="0"/>
              </a:rPr>
              <a:t>Природа – это единственная книга, каждая страница которой полна глубокого содержания.</a:t>
            </a:r>
            <a:r>
              <a:rPr lang="ru-RU" altLang="ru-RU" dirty="0" smtClean="0">
                <a:solidFill>
                  <a:srgbClr val="334116"/>
                </a:solidFill>
                <a:cs typeface="Trebuchet MS" panose="020B0603020202020204" pitchFamily="34" charset="0"/>
              </a:rPr>
              <a:t/>
            </a:r>
            <a:br>
              <a:rPr lang="ru-RU" altLang="ru-RU" dirty="0" smtClean="0">
                <a:solidFill>
                  <a:srgbClr val="334116"/>
                </a:solidFill>
                <a:cs typeface="Trebuchet MS" panose="020B0603020202020204" pitchFamily="34" charset="0"/>
              </a:rPr>
            </a:br>
            <a:r>
              <a:rPr lang="ru-RU" altLang="ru-RU" dirty="0" smtClean="0">
                <a:solidFill>
                  <a:srgbClr val="334116"/>
                </a:solidFill>
                <a:cs typeface="Trebuchet MS" panose="020B0603020202020204" pitchFamily="34" charset="0"/>
              </a:rPr>
              <a:t/>
            </a:r>
            <a:br>
              <a:rPr lang="ru-RU" altLang="ru-RU" dirty="0" smtClean="0">
                <a:solidFill>
                  <a:srgbClr val="334116"/>
                </a:solidFill>
                <a:cs typeface="Trebuchet MS" panose="020B0603020202020204" pitchFamily="34" charset="0"/>
              </a:rPr>
            </a:br>
            <a:r>
              <a:rPr lang="ru-RU" altLang="ru-RU" dirty="0" smtClean="0">
                <a:solidFill>
                  <a:srgbClr val="334116"/>
                </a:solidFill>
                <a:cs typeface="Trebuchet MS" panose="020B0603020202020204" pitchFamily="34" charset="0"/>
              </a:rPr>
              <a:t/>
            </a:r>
            <a:br>
              <a:rPr lang="ru-RU" altLang="ru-RU" dirty="0" smtClean="0">
                <a:solidFill>
                  <a:srgbClr val="334116"/>
                </a:solidFill>
                <a:cs typeface="Trebuchet MS" panose="020B0603020202020204" pitchFamily="34" charset="0"/>
              </a:rPr>
            </a:br>
            <a:r>
              <a:rPr lang="ru-RU" altLang="ru-RU" dirty="0" smtClean="0">
                <a:solidFill>
                  <a:srgbClr val="334116"/>
                </a:solidFill>
                <a:effectLst>
                  <a:glow rad="63500">
                    <a:schemeClr val="bg1"/>
                  </a:glow>
                </a:effectLst>
                <a:cs typeface="Trebuchet MS" panose="020B0603020202020204" pitchFamily="34" charset="0"/>
              </a:rPr>
              <a:t>                                И.В. Гете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ctrTitle"/>
          </p:nvPr>
        </p:nvSpPr>
        <p:spPr>
          <a:xfrm>
            <a:off x="1042988" y="692150"/>
            <a:ext cx="7118350" cy="936625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cs typeface="Trebuchet MS" panose="020B0603020202020204" pitchFamily="34" charset="0"/>
              </a:rPr>
              <a:t>Экологические заповеди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subTitle" idx="1"/>
          </p:nvPr>
        </p:nvSpPr>
        <p:spPr>
          <a:xfrm>
            <a:off x="428625" y="1989138"/>
            <a:ext cx="8572500" cy="4392612"/>
          </a:xfrm>
        </p:spPr>
        <p:txBody>
          <a:bodyPr/>
          <a:lstStyle/>
          <a:p>
            <a:pPr marL="457200" indent="-457200">
              <a:buFont typeface="Wingdings 2" panose="05020102010507070707" pitchFamily="18" charset="2"/>
              <a:buAutoNum type="arabicPeriod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Главнейшая из них – «соблюдение тишины».</a:t>
            </a:r>
          </a:p>
          <a:p>
            <a:pPr marL="342900" indent="-342900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2. Терпеливость (умение длительное время наблюдать за растениями и животными).</a:t>
            </a:r>
          </a:p>
          <a:p>
            <a:pPr marL="342900" indent="-342900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3. Внимательность (следует учить детей находить взаимосвязи в природе, проверять народные приметы, прогнозировать последствия поведения людей).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4. Бережливость (бережное и заботливое       отношение к природе).</a:t>
            </a:r>
          </a:p>
          <a:p>
            <a:pPr marL="342900" indent="-342900">
              <a:buFontTx/>
              <a:buChar char="-"/>
              <a:defRPr/>
            </a:pPr>
            <a:endParaRPr lang="ru-RU" b="1" dirty="0" smtClean="0"/>
          </a:p>
          <a:p>
            <a:pPr marL="342900" indent="-342900">
              <a:buFontTx/>
              <a:buChar char="-"/>
              <a:defRPr/>
            </a:pPr>
            <a:endParaRPr lang="ru-RU" b="1" dirty="0" smtClean="0"/>
          </a:p>
          <a:p>
            <a:pPr marL="342900" indent="-342900">
              <a:buFontTx/>
              <a:buChar char="-"/>
              <a:defRPr/>
            </a:pPr>
            <a:endParaRPr lang="ru-RU" b="1" dirty="0" smtClean="0"/>
          </a:p>
          <a:p>
            <a:pPr marL="342900" indent="-342900">
              <a:buFontTx/>
              <a:buChar char="-"/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solidFill>
                  <a:srgbClr val="334116"/>
                </a:solidFill>
                <a:effectLst>
                  <a:glow rad="127000">
                    <a:schemeClr val="bg1"/>
                  </a:glow>
                </a:effectLst>
                <a:cs typeface="Trebuchet MS" panose="020B0603020202020204" pitchFamily="34" charset="0"/>
              </a:rPr>
              <a:t>Формы работы с детьми</a:t>
            </a:r>
          </a:p>
        </p:txBody>
      </p:sp>
      <p:sp>
        <p:nvSpPr>
          <p:cNvPr id="9219" name="Текст 4"/>
          <p:cNvSpPr>
            <a:spLocks noGrp="1"/>
          </p:cNvSpPr>
          <p:nvPr>
            <p:ph idx="1"/>
          </p:nvPr>
        </p:nvSpPr>
        <p:spPr>
          <a:xfrm>
            <a:off x="1042988" y="1773238"/>
            <a:ext cx="7124700" cy="4052887"/>
          </a:xfrm>
        </p:spPr>
        <p:txBody>
          <a:bodyPr/>
          <a:lstStyle/>
          <a:p>
            <a:pPr>
              <a:buFont typeface="Verdana" pitchFamily="34" charset="0"/>
              <a:buAutoNum type="arabicPeriod"/>
              <a:defRPr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Урок</a:t>
            </a:r>
          </a:p>
          <a:p>
            <a:pPr>
              <a:buFont typeface="Verdana" pitchFamily="34" charset="0"/>
              <a:buAutoNum type="arabicPeriod"/>
              <a:defRPr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Экскурсия</a:t>
            </a:r>
          </a:p>
          <a:p>
            <a:pPr>
              <a:buFont typeface="Verdana" pitchFamily="34" charset="0"/>
              <a:buAutoNum type="arabicPeriod"/>
              <a:defRPr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Практическая деятельность в природе</a:t>
            </a:r>
          </a:p>
          <a:p>
            <a:pPr>
              <a:buFont typeface="Verdana" pitchFamily="34" charset="0"/>
              <a:buAutoNum type="arabicPeriod"/>
              <a:defRPr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Акции</a:t>
            </a:r>
          </a:p>
          <a:p>
            <a:pPr>
              <a:buFont typeface="Verdana" pitchFamily="34" charset="0"/>
              <a:buAutoNum type="arabicPeriod"/>
              <a:defRPr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Экологический проект (педагогический, детский, детско-родительский)</a:t>
            </a:r>
          </a:p>
          <a:p>
            <a:pPr>
              <a:buFont typeface="Verdana" pitchFamily="34" charset="0"/>
              <a:buAutoNum type="arabicPeriod"/>
              <a:defRPr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Экологическая викторина</a:t>
            </a:r>
          </a:p>
          <a:p>
            <a:pPr>
              <a:buFont typeface="Verdana" pitchFamily="34" charset="0"/>
              <a:buAutoNum type="arabicPeriod"/>
              <a:defRPr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Кружковая работа</a:t>
            </a:r>
          </a:p>
          <a:p>
            <a:pPr>
              <a:buFont typeface="Verdana" pitchFamily="34" charset="0"/>
              <a:buAutoNum type="arabicPeriod"/>
              <a:defRPr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Выпуск детьми плакатов, буклетов.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/>
          <a:lstStyle/>
          <a:p>
            <a:r>
              <a:rPr lang="ru-RU" alt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anose="020B0603020202020204" pitchFamily="34" charset="0"/>
              </a:rPr>
              <a:t>         </a:t>
            </a:r>
            <a:r>
              <a:rPr lang="ru-RU" altLang="ru-RU" sz="4800" b="1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  <a:t>Чистый</a:t>
            </a:r>
            <a:r>
              <a:rPr lang="ru-RU" alt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  <a:t>  </a:t>
            </a:r>
            <a:r>
              <a:rPr lang="ru-RU" altLang="ru-RU" sz="4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  <a:t>берег</a:t>
            </a:r>
          </a:p>
        </p:txBody>
      </p:sp>
      <p:pic>
        <p:nvPicPr>
          <p:cNvPr id="10243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533650"/>
            <a:ext cx="4237038" cy="3538538"/>
          </a:xfrm>
        </p:spPr>
      </p:pic>
      <p:pic>
        <p:nvPicPr>
          <p:cNvPr id="10244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714500"/>
            <a:ext cx="4013200" cy="353695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124700" cy="923925"/>
          </a:xfrm>
        </p:spPr>
        <p:txBody>
          <a:bodyPr/>
          <a:lstStyle/>
          <a:p>
            <a:pPr algn="ctr"/>
            <a:r>
              <a:rPr lang="ru-RU" altLang="ru-RU" sz="4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  <a:t>Сохраним</a:t>
            </a:r>
            <a:r>
              <a:rPr lang="ru-RU" altLang="ru-RU" sz="4000" dirty="0" smtClean="0">
                <a:latin typeface="Calibri" panose="020F0502020204030204" pitchFamily="34" charset="0"/>
                <a:cs typeface="Trebuchet MS" panose="020B0603020202020204" pitchFamily="34" charset="0"/>
              </a:rPr>
              <a:t>  </a:t>
            </a:r>
            <a:r>
              <a:rPr lang="ru-RU" altLang="ru-RU" sz="4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  <a:t>нашу</a:t>
            </a:r>
            <a:r>
              <a:rPr lang="ru-RU" altLang="ru-RU" sz="4000" dirty="0" smtClean="0">
                <a:latin typeface="Calibri" panose="020F0502020204030204" pitchFamily="34" charset="0"/>
                <a:cs typeface="Trebuchet MS" panose="020B0603020202020204" pitchFamily="34" charset="0"/>
              </a:rPr>
              <a:t>  </a:t>
            </a:r>
            <a:r>
              <a:rPr lang="ru-RU" altLang="ru-RU" sz="4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  <a:t>Землю</a:t>
            </a:r>
            <a:r>
              <a:rPr lang="ru-RU" altLang="ru-RU" sz="4000" dirty="0" smtClean="0">
                <a:latin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ru-RU" altLang="ru-RU" sz="4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  <a:t>голубой</a:t>
            </a:r>
            <a:r>
              <a:rPr lang="ru-RU" altLang="ru-RU" sz="4000" dirty="0" smtClean="0">
                <a:latin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ru-RU" altLang="ru-RU" sz="4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rebuchet MS" panose="020B0603020202020204" pitchFamily="34" charset="0"/>
              </a:rPr>
              <a:t>и зеленой</a:t>
            </a:r>
          </a:p>
        </p:txBody>
      </p:sp>
      <p:pic>
        <p:nvPicPr>
          <p:cNvPr id="1126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822575"/>
            <a:ext cx="4249738" cy="3382963"/>
          </a:xfrm>
        </p:spPr>
      </p:pic>
      <p:pic>
        <p:nvPicPr>
          <p:cNvPr id="1126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1525" y="2100263"/>
            <a:ext cx="4338638" cy="3686175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491</TotalTime>
  <Words>285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Times New Roman, serif</vt:lpstr>
      <vt:lpstr>Trebuchet MS</vt:lpstr>
      <vt:lpstr>Verdana</vt:lpstr>
      <vt:lpstr>Wingdings 2</vt:lpstr>
      <vt:lpstr>Spring</vt:lpstr>
      <vt:lpstr>   Экологическое воспитание   в начальной школе </vt:lpstr>
      <vt:lpstr>Актуальность</vt:lpstr>
      <vt:lpstr>Задачи:</vt:lpstr>
      <vt:lpstr>Цель экологического развития школьников -  формирование   экологических знаний, здорового образа жизни, мышления и поведения.</vt:lpstr>
      <vt:lpstr>Природа – это единственная книга, каждая страница которой полна глубокого содержания.                                   И.В. Гете</vt:lpstr>
      <vt:lpstr>Экологические заповеди</vt:lpstr>
      <vt:lpstr>Формы работы с детьми</vt:lpstr>
      <vt:lpstr>         Чистый  берег</vt:lpstr>
      <vt:lpstr>Сохраним  нашу  Землю голубой и зеленой</vt:lpstr>
      <vt:lpstr>Презентация PowerPoint</vt:lpstr>
      <vt:lpstr>Особенности  экологического воспитания  детей младшего школьного возраста</vt:lpstr>
      <vt:lpstr>Условия организации работы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Кишкинская Олеся Михайловна</dc:title>
  <dc:creator>*</dc:creator>
  <cp:lastModifiedBy>Татьяна Москвичева</cp:lastModifiedBy>
  <cp:revision>98</cp:revision>
  <dcterms:created xsi:type="dcterms:W3CDTF">2014-09-15T16:10:35Z</dcterms:created>
  <dcterms:modified xsi:type="dcterms:W3CDTF">2019-11-23T17:20:51Z</dcterms:modified>
</cp:coreProperties>
</file>